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9" r:id="rId6"/>
    <p:sldId id="259" r:id="rId7"/>
    <p:sldId id="260" r:id="rId8"/>
    <p:sldId id="261" r:id="rId9"/>
    <p:sldId id="262" r:id="rId10"/>
    <p:sldId id="263" r:id="rId11"/>
    <p:sldId id="264" r:id="rId12"/>
    <p:sldId id="265" r:id="rId13"/>
    <p:sldId id="268" r:id="rId14"/>
    <p:sldId id="270" r:id="rId15"/>
    <p:sldId id="27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showPr>
  <p:clrMru>
    <a:srgbClr val="0000F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454629E4-9155-44F8-834D-2AFE5D7D095B}" type="datetimeFigureOut">
              <a:rPr lang="ru-RU" smtClean="0"/>
              <a:pPr/>
              <a:t>21.10.2010</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0CC1E84-9DE7-44D8-B0DF-2D23CFBBAFC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54629E4-9155-44F8-834D-2AFE5D7D095B}" type="datetimeFigureOut">
              <a:rPr lang="ru-RU" smtClean="0"/>
              <a:pPr/>
              <a:t>21.10.2010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0CC1E84-9DE7-44D8-B0DF-2D23CFBBAFC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454629E4-9155-44F8-834D-2AFE5D7D095B}" type="datetimeFigureOut">
              <a:rPr lang="ru-RU" smtClean="0"/>
              <a:pPr/>
              <a:t>21.10.2010</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0CC1E84-9DE7-44D8-B0DF-2D23CFBBAFC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454629E4-9155-44F8-834D-2AFE5D7D095B}" type="datetimeFigureOut">
              <a:rPr lang="ru-RU" smtClean="0"/>
              <a:pPr/>
              <a:t>21.10.2010</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80CC1E84-9DE7-44D8-B0DF-2D23CFBBAFC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454629E4-9155-44F8-834D-2AFE5D7D095B}" type="datetimeFigureOut">
              <a:rPr lang="ru-RU" smtClean="0"/>
              <a:pPr/>
              <a:t>21.10.2010</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80CC1E84-9DE7-44D8-B0DF-2D23CFBBAFC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54629E4-9155-44F8-834D-2AFE5D7D095B}" type="datetimeFigureOut">
              <a:rPr lang="ru-RU" smtClean="0"/>
              <a:pPr/>
              <a:t>21.10.2010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0CC1E84-9DE7-44D8-B0DF-2D23CFBBAFC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454629E4-9155-44F8-834D-2AFE5D7D095B}" type="datetimeFigureOut">
              <a:rPr lang="ru-RU" smtClean="0"/>
              <a:pPr/>
              <a:t>21.10.2010</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80CC1E84-9DE7-44D8-B0DF-2D23CFBBAFC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454629E4-9155-44F8-834D-2AFE5D7D095B}" type="datetimeFigureOut">
              <a:rPr lang="ru-RU" smtClean="0"/>
              <a:pPr/>
              <a:t>21.10.2010</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80CC1E84-9DE7-44D8-B0DF-2D23CFBBAFC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454629E4-9155-44F8-834D-2AFE5D7D095B}" type="datetimeFigureOut">
              <a:rPr lang="ru-RU" smtClean="0"/>
              <a:pPr/>
              <a:t>21.10.2010</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80CC1E84-9DE7-44D8-B0DF-2D23CFBBAFC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454629E4-9155-44F8-834D-2AFE5D7D095B}" type="datetimeFigureOut">
              <a:rPr lang="ru-RU" smtClean="0"/>
              <a:pPr/>
              <a:t>21.10.2010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0CC1E84-9DE7-44D8-B0DF-2D23CFBBAFC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454629E4-9155-44F8-834D-2AFE5D7D095B}" type="datetimeFigureOut">
              <a:rPr lang="ru-RU" smtClean="0"/>
              <a:pPr/>
              <a:t>21.10.2010</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80CC1E84-9DE7-44D8-B0DF-2D23CFBBAFC7}"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454629E4-9155-44F8-834D-2AFE5D7D095B}" type="datetimeFigureOut">
              <a:rPr lang="ru-RU" smtClean="0"/>
              <a:pPr/>
              <a:t>21.10.2010</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0CC1E84-9DE7-44D8-B0DF-2D23CFBBAFC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w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w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785926"/>
            <a:ext cx="8043672" cy="2643206"/>
          </a:xfrm>
        </p:spPr>
        <p:txBody>
          <a:bodyPr/>
          <a:lstStyle/>
          <a:p>
            <a:r>
              <a:rPr lang="ru-RU" sz="3600" dirty="0" err="1" smtClean="0"/>
              <a:t>Крохмаль</a:t>
            </a:r>
            <a:r>
              <a:rPr lang="ru-RU" sz="3600" dirty="0" smtClean="0"/>
              <a:t> </a:t>
            </a:r>
            <a:r>
              <a:rPr lang="uk-UA" sz="3600" dirty="0" smtClean="0"/>
              <a:t>і целюлоза. Полімерна будова, властивості, </a:t>
            </a:r>
            <a:r>
              <a:rPr lang="uk-UA" sz="3600" dirty="0" smtClean="0"/>
              <a:t/>
            </a:r>
            <a:br>
              <a:rPr lang="uk-UA" sz="3600" dirty="0" smtClean="0"/>
            </a:br>
            <a:r>
              <a:rPr lang="uk-UA" sz="3600" dirty="0" smtClean="0"/>
              <a:t>застосування.</a:t>
            </a:r>
            <a:br>
              <a:rPr lang="uk-UA" sz="3600" dirty="0" smtClean="0"/>
            </a:br>
            <a:r>
              <a:rPr lang="uk-UA" sz="3600" dirty="0" smtClean="0"/>
              <a:t>(</a:t>
            </a:r>
            <a:r>
              <a:rPr lang="uk-UA" sz="3600" dirty="0" smtClean="0">
                <a:solidFill>
                  <a:schemeClr val="accent4">
                    <a:lumMod val="75000"/>
                  </a:schemeClr>
                </a:solidFill>
              </a:rPr>
              <a:t>9 клас)</a:t>
            </a:r>
            <a:endParaRPr lang="ru-RU" sz="3600" dirty="0">
              <a:solidFill>
                <a:schemeClr val="accent4">
                  <a:lumMod val="75000"/>
                </a:schemeClr>
              </a:solidFill>
            </a:endParaRPr>
          </a:p>
        </p:txBody>
      </p:sp>
      <p:sp>
        <p:nvSpPr>
          <p:cNvPr id="3" name="Подзаголовок 2"/>
          <p:cNvSpPr>
            <a:spLocks noGrp="1"/>
          </p:cNvSpPr>
          <p:nvPr>
            <p:ph type="subTitle" idx="1"/>
          </p:nvPr>
        </p:nvSpPr>
        <p:spPr>
          <a:xfrm>
            <a:off x="6286512" y="4500570"/>
            <a:ext cx="2857488" cy="1643074"/>
          </a:xfrm>
          <a:ln>
            <a:solidFill>
              <a:srgbClr val="FF0000"/>
            </a:solidFill>
          </a:ln>
        </p:spPr>
        <p:txBody>
          <a:bodyPr>
            <a:normAutofit/>
          </a:bodyPr>
          <a:lstStyle/>
          <a:p>
            <a:r>
              <a:rPr lang="uk-UA" sz="3200" b="1" i="1" dirty="0" smtClean="0"/>
              <a:t>Підготувала: </a:t>
            </a:r>
            <a:endParaRPr lang="uk-UA" sz="3200" b="1" i="1" dirty="0" smtClean="0"/>
          </a:p>
          <a:p>
            <a:r>
              <a:rPr lang="uk-UA" sz="2600" b="1" i="1" dirty="0" smtClean="0"/>
              <a:t>в</a:t>
            </a:r>
            <a:r>
              <a:rPr lang="uk-UA" sz="2600" b="1" i="1" dirty="0" smtClean="0"/>
              <a:t>читель хімії </a:t>
            </a:r>
          </a:p>
          <a:p>
            <a:r>
              <a:rPr lang="uk-UA" sz="2600" b="1" i="1" dirty="0" smtClean="0"/>
              <a:t>Білоусенко </a:t>
            </a:r>
            <a:r>
              <a:rPr lang="uk-UA" sz="2600" b="1" i="1" dirty="0" smtClean="0"/>
              <a:t>Т.О</a:t>
            </a:r>
            <a:r>
              <a:rPr lang="uk-UA" b="1" i="1" dirty="0" smtClean="0"/>
              <a:t>.</a:t>
            </a:r>
            <a:endParaRPr lang="ru-RU" b="1" i="1" dirty="0"/>
          </a:p>
        </p:txBody>
      </p:sp>
      <p:sp>
        <p:nvSpPr>
          <p:cNvPr id="15361" name="Rectangle 1"/>
          <p:cNvSpPr>
            <a:spLocks noChangeArrowheads="1"/>
          </p:cNvSpPr>
          <p:nvPr/>
        </p:nvSpPr>
        <p:spPr bwMode="auto">
          <a:xfrm>
            <a:off x="2786050" y="214290"/>
            <a:ext cx="5857916"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Міністерство освіти і науки України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Відділ освіти </a:t>
            </a:r>
            <a:r>
              <a:rPr kumimoji="0" lang="uk-UA"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Широківської</a:t>
            </a: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райдержадміністрації</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Запорізька середня загальноосвітня школа </a:t>
            </a:r>
          </a:p>
          <a:p>
            <a:pPr marL="0" marR="0" lvl="0" indent="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 </a:t>
            </a:r>
            <a:r>
              <a:rPr kumimoji="0" lang="uk-UA"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lll</a:t>
            </a: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ступеня</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15362" name="Rectangle 2"/>
          <p:cNvSpPr>
            <a:spLocks noChangeArrowheads="1"/>
          </p:cNvSpPr>
          <p:nvPr/>
        </p:nvSpPr>
        <p:spPr bwMode="auto">
          <a:xfrm>
            <a:off x="0" y="6215082"/>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 Запоріжжя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2010р.</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500298" y="0"/>
            <a:ext cx="6643702" cy="1428750"/>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ru-RU" sz="7200"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ЦЕЛЮЛОЗА</a:t>
            </a:r>
            <a:endParaRPr lang="ru-RU" sz="7200"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Текст 2"/>
          <p:cNvSpPr>
            <a:spLocks noGrp="1"/>
          </p:cNvSpPr>
          <p:nvPr>
            <p:ph type="body" sz="half" idx="4294967295"/>
          </p:nvPr>
        </p:nvSpPr>
        <p:spPr>
          <a:xfrm>
            <a:off x="5000628" y="1785938"/>
            <a:ext cx="3357586" cy="4500562"/>
          </a:xfrm>
        </p:spPr>
        <p:txBody>
          <a:bodyPr>
            <a:normAutofit fontScale="92500" lnSpcReduction="10000"/>
          </a:bodyPr>
          <a:lstStyle/>
          <a:p>
            <a:pPr algn="ctr">
              <a:buNone/>
            </a:pPr>
            <a:r>
              <a:rPr lang="uk-UA" sz="3600" b="1" i="1" dirty="0" smtClean="0">
                <a:solidFill>
                  <a:srgbClr val="0000FF"/>
                </a:solidFill>
              </a:rPr>
              <a:t>(С</a:t>
            </a:r>
            <a:r>
              <a:rPr lang="uk-UA" sz="3600" b="1" i="1" baseline="-25000" dirty="0" smtClean="0">
                <a:solidFill>
                  <a:srgbClr val="0000FF"/>
                </a:solidFill>
              </a:rPr>
              <a:t>6</a:t>
            </a:r>
            <a:r>
              <a:rPr lang="uk-UA" sz="3600" b="1" i="1" dirty="0" smtClean="0">
                <a:solidFill>
                  <a:srgbClr val="0000FF"/>
                </a:solidFill>
              </a:rPr>
              <a:t>Н</a:t>
            </a:r>
            <a:r>
              <a:rPr lang="uk-UA" sz="3600" b="1" i="1" baseline="-25000" dirty="0" smtClean="0">
                <a:solidFill>
                  <a:srgbClr val="0000FF"/>
                </a:solidFill>
              </a:rPr>
              <a:t>10</a:t>
            </a:r>
            <a:r>
              <a:rPr lang="uk-UA" sz="3600" b="1" i="1" dirty="0" smtClean="0">
                <a:solidFill>
                  <a:srgbClr val="0000FF"/>
                </a:solidFill>
              </a:rPr>
              <a:t>О</a:t>
            </a:r>
            <a:r>
              <a:rPr lang="uk-UA" sz="3600" b="1" i="1" baseline="-25000" dirty="0" smtClean="0">
                <a:solidFill>
                  <a:srgbClr val="0000FF"/>
                </a:solidFill>
              </a:rPr>
              <a:t>5</a:t>
            </a:r>
            <a:r>
              <a:rPr lang="uk-UA" sz="3600" b="1" i="1" dirty="0" smtClean="0">
                <a:solidFill>
                  <a:srgbClr val="0000FF"/>
                </a:solidFill>
              </a:rPr>
              <a:t>)</a:t>
            </a:r>
            <a:r>
              <a:rPr lang="uk-UA" sz="3600" b="1" i="1" baseline="-25000" dirty="0" smtClean="0">
                <a:solidFill>
                  <a:srgbClr val="0000FF"/>
                </a:solidFill>
              </a:rPr>
              <a:t>n</a:t>
            </a:r>
            <a:endParaRPr lang="ru-RU" sz="3600" dirty="0" smtClean="0">
              <a:solidFill>
                <a:srgbClr val="0000FF"/>
              </a:solidFill>
            </a:endParaRPr>
          </a:p>
          <a:p>
            <a:endParaRPr lang="uk-UA" sz="2400" b="1" i="1" dirty="0" smtClean="0"/>
          </a:p>
          <a:p>
            <a:endParaRPr lang="uk-UA" sz="2400" b="1" i="1" dirty="0" smtClean="0"/>
          </a:p>
          <a:p>
            <a:pPr algn="ctr">
              <a:buNone/>
            </a:pPr>
            <a:r>
              <a:rPr lang="uk-UA" sz="2400" b="1" i="1" dirty="0" smtClean="0">
                <a:solidFill>
                  <a:srgbClr val="FF0000"/>
                </a:solidFill>
              </a:rPr>
              <a:t>Склад молекули:</a:t>
            </a:r>
            <a:r>
              <a:rPr lang="uk-UA" sz="2400" b="1" dirty="0" smtClean="0">
                <a:solidFill>
                  <a:srgbClr val="FF0000"/>
                </a:solidFill>
              </a:rPr>
              <a:t> </a:t>
            </a:r>
            <a:r>
              <a:rPr lang="uk-UA" sz="2400" b="1" dirty="0" smtClean="0"/>
              <a:t>складається із залишків β-глюкози, молекули мають лише лінійну структуру, відносна молекулярна маса складає один мільйон.</a:t>
            </a:r>
            <a:endParaRPr lang="ru-RU" sz="2400" dirty="0" smtClean="0"/>
          </a:p>
          <a:p>
            <a:endParaRPr lang="ru-RU" dirty="0"/>
          </a:p>
        </p:txBody>
      </p:sp>
      <p:pic>
        <p:nvPicPr>
          <p:cNvPr id="5" name="Рисунок 4" descr="j0232249"/>
          <p:cNvPicPr/>
          <p:nvPr/>
        </p:nvPicPr>
        <p:blipFill>
          <a:blip r:embed="rId2"/>
          <a:srcRect/>
          <a:stretch>
            <a:fillRect/>
          </a:stretch>
        </p:blipFill>
        <p:spPr bwMode="auto">
          <a:xfrm>
            <a:off x="571472" y="214290"/>
            <a:ext cx="2000264" cy="1714512"/>
          </a:xfrm>
          <a:prstGeom prst="rect">
            <a:avLst/>
          </a:prstGeom>
          <a:noFill/>
        </p:spPr>
      </p:pic>
      <p:pic>
        <p:nvPicPr>
          <p:cNvPr id="3074" name="Picture 2"/>
          <p:cNvPicPr>
            <a:picLocks noChangeAspect="1" noChangeArrowheads="1"/>
          </p:cNvPicPr>
          <p:nvPr/>
        </p:nvPicPr>
        <p:blipFill>
          <a:blip r:embed="rId3"/>
          <a:srcRect/>
          <a:stretch>
            <a:fillRect/>
          </a:stretch>
        </p:blipFill>
        <p:spPr bwMode="auto">
          <a:xfrm>
            <a:off x="0" y="2214554"/>
            <a:ext cx="5357818" cy="364333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AutoShape 4"/>
          <p:cNvSpPr>
            <a:spLocks noChangeShapeType="1"/>
          </p:cNvSpPr>
          <p:nvPr/>
        </p:nvSpPr>
        <p:spPr bwMode="auto">
          <a:xfrm>
            <a:off x="2071670" y="1500174"/>
            <a:ext cx="3429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531" name="AutoShape 3"/>
          <p:cNvSpPr>
            <a:spLocks noChangeShapeType="1"/>
          </p:cNvSpPr>
          <p:nvPr/>
        </p:nvSpPr>
        <p:spPr bwMode="auto">
          <a:xfrm>
            <a:off x="2928926" y="2643182"/>
            <a:ext cx="381000" cy="95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529" name="AutoShape 1"/>
          <p:cNvSpPr>
            <a:spLocks noChangeShapeType="1"/>
          </p:cNvSpPr>
          <p:nvPr/>
        </p:nvSpPr>
        <p:spPr bwMode="auto">
          <a:xfrm>
            <a:off x="2071670" y="4643446"/>
            <a:ext cx="32385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530" name="AutoShape 2"/>
          <p:cNvSpPr>
            <a:spLocks noChangeShapeType="1"/>
          </p:cNvSpPr>
          <p:nvPr/>
        </p:nvSpPr>
        <p:spPr bwMode="auto">
          <a:xfrm>
            <a:off x="3357554" y="3714752"/>
            <a:ext cx="3429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2533" name="Rectangle 5"/>
          <p:cNvSpPr>
            <a:spLocks noChangeArrowheads="1"/>
          </p:cNvSpPr>
          <p:nvPr/>
        </p:nvSpPr>
        <p:spPr bwMode="auto">
          <a:xfrm>
            <a:off x="0" y="0"/>
            <a:ext cx="8358214"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1" u="none" strike="noStrike" cap="none" normalizeH="0" baseline="0" dirty="0" smtClean="0">
                <a:ln>
                  <a:noFill/>
                </a:ln>
                <a:solidFill>
                  <a:schemeClr val="accent6">
                    <a:lumMod val="75000"/>
                  </a:schemeClr>
                </a:solidFill>
                <a:effectLst/>
                <a:latin typeface="Calibri" pitchFamily="34" charset="0"/>
                <a:ea typeface="Calibri" pitchFamily="34" charset="0"/>
                <a:cs typeface="Calibri" pitchFamily="34" charset="0"/>
              </a:rPr>
              <a:t>Хімічні властивості: </a:t>
            </a:r>
            <a:endParaRPr kumimoji="0" lang="ru-RU" sz="28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2400" b="1" i="0" u="none" strike="noStrike" cap="none" normalizeH="0" baseline="0" dirty="0" smtClean="0">
                <a:ln>
                  <a:noFill/>
                </a:ln>
                <a:solidFill>
                  <a:schemeClr val="accent2">
                    <a:lumMod val="75000"/>
                  </a:schemeClr>
                </a:solidFill>
                <a:effectLst/>
                <a:latin typeface="Calibri" pitchFamily="34" charset="0"/>
                <a:ea typeface="Calibri" pitchFamily="34" charset="0"/>
                <a:cs typeface="Times New Roman" pitchFamily="18" charset="0"/>
              </a:rPr>
              <a:t>Гідроліз:</a:t>
            </a:r>
            <a:endParaRPr kumimoji="0" lang="ru-RU"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4" name="Rectangle 6"/>
          <p:cNvSpPr>
            <a:spLocks noChangeArrowheads="1"/>
          </p:cNvSpPr>
          <p:nvPr/>
        </p:nvSpPr>
        <p:spPr bwMode="auto">
          <a:xfrm>
            <a:off x="0" y="1285860"/>
            <a:ext cx="9144000" cy="14157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10</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5</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2400" b="1" i="0" u="none" strike="noStrike" cap="none" normalizeH="0" baseline="0" dirty="0" err="1" smtClean="0">
                <a:ln>
                  <a:noFill/>
                </a:ln>
                <a:solidFill>
                  <a:schemeClr val="accent2">
                    <a:lumMod val="75000"/>
                  </a:schemeClr>
                </a:solidFill>
                <a:effectLst/>
                <a:latin typeface="Calibri" pitchFamily="34" charset="0"/>
                <a:ea typeface="Calibri" pitchFamily="34" charset="0"/>
                <a:cs typeface="Times New Roman" pitchFamily="18" charset="0"/>
              </a:rPr>
              <a:t>Естерифікація</a:t>
            </a:r>
            <a:r>
              <a:rPr kumimoji="0" lang="uk-UA" sz="2400" b="1" i="0" u="none" strike="noStrike" cap="none" normalizeH="0" baseline="0" dirty="0" smtClean="0">
                <a:ln>
                  <a:noFill/>
                </a:ln>
                <a:solidFill>
                  <a:schemeClr val="accent2">
                    <a:lumMod val="75000"/>
                  </a:schemeClr>
                </a:solidFill>
                <a:effectLst/>
                <a:latin typeface="Calibri" pitchFamily="34" charset="0"/>
                <a:ea typeface="Calibri" pitchFamily="34" charset="0"/>
                <a:cs typeface="Times New Roman" pitchFamily="18" charset="0"/>
              </a:rPr>
              <a:t>:</a:t>
            </a:r>
            <a:endParaRPr kumimoji="0" lang="ru-RU"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5" name="Rectangle 7"/>
          <p:cNvSpPr>
            <a:spLocks noChangeArrowheads="1"/>
          </p:cNvSpPr>
          <p:nvPr/>
        </p:nvSpPr>
        <p:spPr bwMode="auto">
          <a:xfrm>
            <a:off x="0" y="2428868"/>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7</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+ 3nНNО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3</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7</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+ 3nН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О</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Тринітрат целюлози (піроксилін)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6" name="Rectangle 8"/>
          <p:cNvSpPr>
            <a:spLocks noChangeArrowheads="1"/>
          </p:cNvSpPr>
          <p:nvPr/>
        </p:nvSpPr>
        <p:spPr bwMode="auto">
          <a:xfrm>
            <a:off x="0" y="3286124"/>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7</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+ 3nСН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3</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СООН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7</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3</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+ 3nН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О</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Триацетат целюлоза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2400" b="1" i="0" u="none" strike="noStrike" cap="none" normalizeH="0" baseline="0" dirty="0" smtClean="0">
                <a:ln>
                  <a:noFill/>
                </a:ln>
                <a:solidFill>
                  <a:schemeClr val="accent2">
                    <a:lumMod val="75000"/>
                  </a:schemeClr>
                </a:solidFill>
                <a:effectLst/>
                <a:latin typeface="Calibri" pitchFamily="34" charset="0"/>
                <a:ea typeface="Calibri" pitchFamily="34" charset="0"/>
                <a:cs typeface="Times New Roman" pitchFamily="18" charset="0"/>
              </a:rPr>
              <a:t>Горіння: </a:t>
            </a:r>
            <a:endParaRPr kumimoji="0" lang="ru-RU"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537" name="Rectangle 9"/>
          <p:cNvSpPr>
            <a:spLocks noChangeArrowheads="1"/>
          </p:cNvSpPr>
          <p:nvPr/>
        </p:nvSpPr>
        <p:spPr bwMode="auto">
          <a:xfrm>
            <a:off x="0" y="4429132"/>
            <a:ext cx="850109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10</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5</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+ 5</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2400" b="1" i="0" u="none" strike="noStrike" cap="none" normalizeH="0" baseline="0" dirty="0" smtClean="0">
                <a:ln>
                  <a:noFill/>
                </a:ln>
                <a:solidFill>
                  <a:schemeClr val="accent2">
                    <a:lumMod val="75000"/>
                  </a:schemeClr>
                </a:solidFill>
                <a:effectLst/>
                <a:latin typeface="Calibri" pitchFamily="34" charset="0"/>
                <a:ea typeface="Calibri" pitchFamily="34" charset="0"/>
                <a:cs typeface="Times New Roman" pitchFamily="18" charset="0"/>
              </a:rPr>
              <a:t>Термічний розклад</a:t>
            </a:r>
            <a:endParaRPr kumimoji="0" lang="ru-RU" sz="2400" b="0" i="0" u="none" strike="noStrike" cap="none" normalizeH="0" baseline="0" dirty="0" smtClean="0">
              <a:ln>
                <a:noFill/>
              </a:ln>
              <a:solidFill>
                <a:schemeClr val="accent2">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При нагріванні без доступу повітря целюлоза розкладається на деревне вугілля і леткі органічні речовини (метанол, ацетон, оцтову кислоту).</a:t>
            </a:r>
            <a:endParaRPr kumimoji="0" lang="uk-UA"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1"/>
            <a:ext cx="8143900" cy="101258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На гідролізних заводах з 1т деревини виробляють до 200л етилового спирту, що замінює 1,5т картоплі або 0,7т зерна.</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i="1" dirty="0" smtClean="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3200" b="1" i="1" u="none" strike="noStrike" cap="none" normalizeH="0" baseline="0" dirty="0" smtClean="0">
                <a:ln>
                  <a:noFill/>
                </a:ln>
                <a:solidFill>
                  <a:schemeClr val="accent6">
                    <a:lumMod val="75000"/>
                  </a:schemeClr>
                </a:solidFill>
                <a:effectLst/>
                <a:latin typeface="Calibri" pitchFamily="34" charset="0"/>
                <a:ea typeface="Calibri" pitchFamily="34" charset="0"/>
                <a:cs typeface="Times New Roman" pitchFamily="18" charset="0"/>
              </a:rPr>
              <a:t>Застосування целюлози:</a:t>
            </a:r>
            <a:endParaRPr kumimoji="0" lang="ru-RU" sz="3200" b="0" i="0" u="none" strike="noStrike" cap="none" normalizeH="0" baseline="0" dirty="0" smtClean="0">
              <a:ln>
                <a:noFill/>
              </a:ln>
              <a:solidFill>
                <a:schemeClr val="accent6">
                  <a:lumMod val="7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Використовують у будівництві, завдяки високій механічній міцності.</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Виготовляють різні столярні вироби.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 вигляді бавовнику, льону, прядива – вона йде на виготовлення тканин – бавовняних, лляних.</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Із виділеної з деревини і звільненої від </a:t>
            </a:r>
            <a:r>
              <a:rPr kumimoji="0" lang="uk-UA"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супутних</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речовин целюлози виготовляють папір.</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 результаті гідролізу целюлози і бродіння глюкози, що утворилася при цьому, добувають етиловий спирт, що йде на виробництво бутадієну для синтезу каучуку.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v"/>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 ефірів целюлози (триацетат целюлози) виготовляють негорючу </a:t>
            </a:r>
            <a:r>
              <a:rPr kumimoji="0" lang="uk-UA"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фото-</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і кіноплівку, різні прозорі пластмаси, а також нітролаки, медичний колодій, штучне волокно.</a:t>
            </a: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descr="j0232723"/>
          <p:cNvPicPr/>
          <p:nvPr/>
        </p:nvPicPr>
        <p:blipFill>
          <a:blip r:embed="rId2"/>
          <a:srcRect/>
          <a:stretch>
            <a:fillRect/>
          </a:stretch>
        </p:blipFill>
        <p:spPr bwMode="auto">
          <a:xfrm>
            <a:off x="4500562" y="5143512"/>
            <a:ext cx="2605088" cy="1373188"/>
          </a:xfrm>
          <a:prstGeom prst="rect">
            <a:avLst/>
          </a:prstGeom>
          <a:noFill/>
        </p:spPr>
      </p:pic>
      <p:pic>
        <p:nvPicPr>
          <p:cNvPr id="4" name="Рисунок 3" descr="j0284133"/>
          <p:cNvPicPr/>
          <p:nvPr/>
        </p:nvPicPr>
        <p:blipFill>
          <a:blip r:embed="rId3"/>
          <a:srcRect/>
          <a:stretch>
            <a:fillRect/>
          </a:stretch>
        </p:blipFill>
        <p:spPr bwMode="auto">
          <a:xfrm>
            <a:off x="357158" y="642918"/>
            <a:ext cx="1276350" cy="13684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 y="1285860"/>
          <a:ext cx="8143898" cy="3943368"/>
        </p:xfrm>
        <a:graphic>
          <a:graphicData uri="http://schemas.openxmlformats.org/drawingml/2006/table">
            <a:tbl>
              <a:tblPr/>
              <a:tblGrid>
                <a:gridCol w="2714349"/>
                <a:gridCol w="2714349"/>
                <a:gridCol w="2715200"/>
              </a:tblGrid>
              <a:tr h="365128">
                <a:tc>
                  <a:txBody>
                    <a:bodyPr/>
                    <a:lstStyle/>
                    <a:p>
                      <a:pPr marL="457200" algn="ctr">
                        <a:lnSpc>
                          <a:spcPct val="115000"/>
                        </a:lnSpc>
                        <a:spcAft>
                          <a:spcPts val="0"/>
                        </a:spcAft>
                      </a:pPr>
                      <a:r>
                        <a:rPr lang="uk-UA" sz="2000" b="1" dirty="0">
                          <a:latin typeface="Calibri"/>
                          <a:ea typeface="Calibri"/>
                          <a:cs typeface="Calibri"/>
                        </a:rPr>
                        <a:t>Параметри для порівняння</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uk-UA" sz="2000" b="1">
                          <a:latin typeface="Calibri"/>
                          <a:ea typeface="Calibri"/>
                          <a:cs typeface="Calibri"/>
                        </a:rPr>
                        <a:t>Крохмаль</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uk-UA" sz="2000" b="1">
                          <a:latin typeface="Calibri"/>
                          <a:ea typeface="Calibri"/>
                          <a:cs typeface="Calibri"/>
                        </a:rPr>
                        <a:t>Целюлоза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8">
                <a:tc>
                  <a:txBody>
                    <a:bodyPr/>
                    <a:lstStyle/>
                    <a:p>
                      <a:pPr marL="457200" algn="ctr">
                        <a:lnSpc>
                          <a:spcPct val="115000"/>
                        </a:lnSpc>
                        <a:spcAft>
                          <a:spcPts val="0"/>
                        </a:spcAft>
                      </a:pPr>
                      <a:r>
                        <a:rPr lang="uk-UA" sz="2000" b="1" dirty="0">
                          <a:latin typeface="Calibri"/>
                          <a:ea typeface="Calibri"/>
                          <a:cs typeface="Calibri"/>
                        </a:rPr>
                        <a:t>Агрегатний стан</a:t>
                      </a: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8">
                <a:tc>
                  <a:txBody>
                    <a:bodyPr/>
                    <a:lstStyle/>
                    <a:p>
                      <a:pPr marL="457200" algn="ctr">
                        <a:lnSpc>
                          <a:spcPct val="115000"/>
                        </a:lnSpc>
                        <a:spcAft>
                          <a:spcPts val="0"/>
                        </a:spcAft>
                      </a:pPr>
                      <a:r>
                        <a:rPr lang="uk-UA" sz="2000" b="1">
                          <a:latin typeface="Calibri"/>
                          <a:ea typeface="Calibri"/>
                          <a:cs typeface="Calibri"/>
                        </a:rPr>
                        <a:t>Розчинність у воді</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8">
                <a:tc>
                  <a:txBody>
                    <a:bodyPr/>
                    <a:lstStyle/>
                    <a:p>
                      <a:pPr marL="457200" algn="ctr">
                        <a:lnSpc>
                          <a:spcPct val="115000"/>
                        </a:lnSpc>
                        <a:spcAft>
                          <a:spcPts val="0"/>
                        </a:spcAft>
                      </a:pPr>
                      <a:r>
                        <a:rPr lang="uk-UA" sz="2000" b="1">
                          <a:latin typeface="Calibri"/>
                          <a:ea typeface="Calibri"/>
                          <a:cs typeface="Calibri"/>
                        </a:rPr>
                        <a:t>Склад</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8">
                <a:tc>
                  <a:txBody>
                    <a:bodyPr/>
                    <a:lstStyle/>
                    <a:p>
                      <a:pPr marL="457200" algn="ctr">
                        <a:lnSpc>
                          <a:spcPct val="115000"/>
                        </a:lnSpc>
                        <a:spcAft>
                          <a:spcPts val="0"/>
                        </a:spcAft>
                      </a:pPr>
                      <a:r>
                        <a:rPr lang="uk-UA" sz="2000" b="1">
                          <a:latin typeface="Calibri"/>
                          <a:ea typeface="Calibri"/>
                          <a:cs typeface="Calibri"/>
                        </a:rPr>
                        <a:t>Маса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8">
                <a:tc>
                  <a:txBody>
                    <a:bodyPr/>
                    <a:lstStyle/>
                    <a:p>
                      <a:pPr marL="457200" algn="ctr">
                        <a:lnSpc>
                          <a:spcPct val="115000"/>
                        </a:lnSpc>
                        <a:spcAft>
                          <a:spcPts val="0"/>
                        </a:spcAft>
                      </a:pPr>
                      <a:r>
                        <a:rPr lang="uk-UA" sz="2000" b="1">
                          <a:latin typeface="Calibri"/>
                          <a:ea typeface="Calibri"/>
                          <a:cs typeface="Calibri"/>
                        </a:rPr>
                        <a:t>Мономер</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255">
                <a:tc>
                  <a:txBody>
                    <a:bodyPr/>
                    <a:lstStyle/>
                    <a:p>
                      <a:pPr marL="457200" algn="ctr">
                        <a:lnSpc>
                          <a:spcPct val="115000"/>
                        </a:lnSpc>
                        <a:spcAft>
                          <a:spcPts val="0"/>
                        </a:spcAft>
                      </a:pPr>
                      <a:r>
                        <a:rPr lang="uk-UA" sz="2000" b="1">
                          <a:latin typeface="Calibri"/>
                          <a:ea typeface="Calibri"/>
                          <a:cs typeface="Calibri"/>
                        </a:rPr>
                        <a:t>Будова полімерного ланцюга</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128">
                <a:tc>
                  <a:txBody>
                    <a:bodyPr/>
                    <a:lstStyle/>
                    <a:p>
                      <a:pPr marL="457200" algn="ctr">
                        <a:lnSpc>
                          <a:spcPct val="115000"/>
                        </a:lnSpc>
                        <a:spcAft>
                          <a:spcPts val="0"/>
                        </a:spcAft>
                      </a:pPr>
                      <a:r>
                        <a:rPr lang="uk-UA" sz="2000" b="1">
                          <a:latin typeface="Calibri"/>
                          <a:ea typeface="Calibri"/>
                          <a:cs typeface="Calibri"/>
                        </a:rPr>
                        <a:t>Біологічна роль</a:t>
                      </a: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nSpc>
                          <a:spcPct val="115000"/>
                        </a:lnSpc>
                        <a:spcAft>
                          <a:spcPts val="0"/>
                        </a:spcAft>
                      </a:pPr>
                      <a:endParaRPr lang="ru-RU"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6625" name="Rectangle 1"/>
          <p:cNvSpPr>
            <a:spLocks noChangeArrowheads="1"/>
          </p:cNvSpPr>
          <p:nvPr/>
        </p:nvSpPr>
        <p:spPr bwMode="auto">
          <a:xfrm>
            <a:off x="0" y="0"/>
            <a:ext cx="8515665"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smtClean="0">
                <a:ln>
                  <a:noFill/>
                </a:ln>
                <a:solidFill>
                  <a:srgbClr val="FF0066"/>
                </a:solidFill>
                <a:effectLst/>
                <a:latin typeface="Calibri" pitchFamily="34" charset="0"/>
                <a:ea typeface="Calibri" pitchFamily="34" charset="0"/>
                <a:cs typeface="Calibri" pitchFamily="34" charset="0"/>
              </a:rPr>
              <a:t>l</a:t>
            </a:r>
            <a:r>
              <a:rPr kumimoji="0" lang="en-US" sz="3200" b="1" i="0" u="none" strike="noStrike" cap="none" normalizeH="0" baseline="0" dirty="0" smtClean="0">
                <a:ln>
                  <a:noFill/>
                </a:ln>
                <a:solidFill>
                  <a:srgbClr val="FF0066"/>
                </a:solidFill>
                <a:effectLst/>
                <a:latin typeface="Calibri" pitchFamily="34" charset="0"/>
                <a:ea typeface="Calibri" pitchFamily="34" charset="0"/>
                <a:cs typeface="Calibri" pitchFamily="34" charset="0"/>
              </a:rPr>
              <a:t>V</a:t>
            </a:r>
            <a:r>
              <a:rPr kumimoji="0" lang="uk-UA" sz="3200" b="1" i="0"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  </a:t>
            </a:r>
            <a:r>
              <a:rPr kumimoji="0" lang="uk-UA" sz="3200" b="1" i="1"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Первинне застосування одержаних знань.</a:t>
            </a:r>
            <a:endParaRPr kumimoji="0" lang="ru-RU" sz="32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Заповнити таблицю.</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AutoShape 1"/>
          <p:cNvSpPr>
            <a:spLocks noChangeShapeType="1"/>
          </p:cNvSpPr>
          <p:nvPr/>
        </p:nvSpPr>
        <p:spPr bwMode="auto">
          <a:xfrm>
            <a:off x="2000232" y="2928934"/>
            <a:ext cx="2952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7652" name="AutoShape 4"/>
          <p:cNvSpPr>
            <a:spLocks noChangeShapeType="1"/>
          </p:cNvSpPr>
          <p:nvPr/>
        </p:nvSpPr>
        <p:spPr bwMode="auto">
          <a:xfrm>
            <a:off x="3286116" y="2928934"/>
            <a:ext cx="28575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7650" name="AutoShape 2"/>
          <p:cNvSpPr>
            <a:spLocks noChangeShapeType="1"/>
          </p:cNvSpPr>
          <p:nvPr/>
        </p:nvSpPr>
        <p:spPr bwMode="auto">
          <a:xfrm>
            <a:off x="1357290" y="2928934"/>
            <a:ext cx="2190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7651" name="AutoShape 3"/>
          <p:cNvSpPr>
            <a:spLocks noChangeShapeType="1"/>
          </p:cNvSpPr>
          <p:nvPr/>
        </p:nvSpPr>
        <p:spPr bwMode="auto">
          <a:xfrm>
            <a:off x="5643570" y="2928934"/>
            <a:ext cx="38100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7653" name="Rectangle 5"/>
          <p:cNvSpPr>
            <a:spLocks noChangeArrowheads="1"/>
          </p:cNvSpPr>
          <p:nvPr/>
        </p:nvSpPr>
        <p:spPr bwMode="auto">
          <a:xfrm>
            <a:off x="0" y="0"/>
            <a:ext cx="8215338" cy="43088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smtClean="0">
                <a:ln>
                  <a:noFill/>
                </a:ln>
                <a:solidFill>
                  <a:srgbClr val="FF0066"/>
                </a:solidFill>
                <a:effectLst/>
                <a:latin typeface="Calibri" pitchFamily="34" charset="0"/>
                <a:ea typeface="Calibri" pitchFamily="34" charset="0"/>
                <a:cs typeface="Calibri" pitchFamily="34" charset="0"/>
              </a:rPr>
              <a:t>V</a:t>
            </a:r>
            <a:r>
              <a:rPr kumimoji="0" lang="uk-UA" sz="3200" b="1" i="0"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  </a:t>
            </a:r>
            <a:r>
              <a:rPr kumimoji="0" lang="uk-UA" sz="3200" b="1" i="1"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Тренувальні вправи та розв’язування задач.</a:t>
            </a:r>
            <a:endParaRPr kumimoji="0" lang="ru-RU" sz="32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1" u="sng" strike="noStrike" cap="none" normalizeH="0" baseline="0" dirty="0" smtClean="0">
                <a:ln>
                  <a:noFill/>
                </a:ln>
                <a:solidFill>
                  <a:schemeClr val="tx1"/>
                </a:solidFill>
                <a:effectLst/>
                <a:latin typeface="Calibri" pitchFamily="34" charset="0"/>
                <a:ea typeface="Calibri" pitchFamily="34" charset="0"/>
                <a:cs typeface="Calibri" pitchFamily="34" charset="0"/>
              </a:rPr>
              <a:t>Завдання 1.</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Скільки етилового спирту можна одержати з однієї тони пшениці, масова частка крохмалю в якій становить 70%, якщо масова частка втрат при виробництві становить – 15%?</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2000" b="1" i="1" u="sng"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1" u="sng" strike="noStrike" cap="none" normalizeH="0" baseline="0" dirty="0" smtClean="0">
                <a:ln>
                  <a:noFill/>
                </a:ln>
                <a:solidFill>
                  <a:schemeClr val="tx1"/>
                </a:solidFill>
                <a:effectLst/>
                <a:latin typeface="Calibri" pitchFamily="34" charset="0"/>
                <a:ea typeface="Calibri" pitchFamily="34" charset="0"/>
                <a:cs typeface="Calibri" pitchFamily="34" charset="0"/>
              </a:rPr>
              <a:t>Завдання 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Здійсніть таке перетворення: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1                2                               3                                                       4</a:t>
            </a: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4" name="Rectangle 6"/>
          <p:cNvSpPr>
            <a:spLocks noChangeArrowheads="1"/>
          </p:cNvSpPr>
          <p:nvPr/>
        </p:nvSpPr>
        <p:spPr bwMode="auto">
          <a:xfrm>
            <a:off x="0" y="2714620"/>
            <a:ext cx="8215338"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Крохмаль          А         етанол         вуглекислий газ            крохмаль.</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2000" b="1" i="1" u="sng"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1" u="sng" strike="noStrike" cap="none" normalizeH="0" baseline="0" dirty="0" smtClean="0">
                <a:ln>
                  <a:noFill/>
                </a:ln>
                <a:solidFill>
                  <a:schemeClr val="tx1"/>
                </a:solidFill>
                <a:effectLst/>
                <a:latin typeface="Calibri" pitchFamily="34" charset="0"/>
                <a:ea typeface="Calibri" pitchFamily="34" charset="0"/>
                <a:cs typeface="Calibri" pitchFamily="34" charset="0"/>
              </a:rPr>
              <a:t>Завдання 3.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Скільки кілограмів целюлози ( розрахунок на одну елементарну ланку) потрібно використати для одержання 42,32кг етанолу, якщо масова частка виходу становить 92%.</a:t>
            </a: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8" name="AutoShape 6"/>
          <p:cNvSpPr>
            <a:spLocks noChangeShapeType="1"/>
          </p:cNvSpPr>
          <p:nvPr/>
        </p:nvSpPr>
        <p:spPr bwMode="auto">
          <a:xfrm>
            <a:off x="2714612" y="3143248"/>
            <a:ext cx="24765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79" name="AutoShape 7"/>
          <p:cNvSpPr>
            <a:spLocks noChangeShapeType="1"/>
          </p:cNvSpPr>
          <p:nvPr/>
        </p:nvSpPr>
        <p:spPr bwMode="auto">
          <a:xfrm>
            <a:off x="1357290" y="3143248"/>
            <a:ext cx="2190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0" name="AutoShape 8"/>
          <p:cNvSpPr>
            <a:spLocks noChangeShapeType="1"/>
          </p:cNvSpPr>
          <p:nvPr/>
        </p:nvSpPr>
        <p:spPr bwMode="auto">
          <a:xfrm>
            <a:off x="714348" y="3357562"/>
            <a:ext cx="0" cy="37147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8681" name="Rectangle 9"/>
          <p:cNvSpPr>
            <a:spLocks noChangeArrowheads="1"/>
          </p:cNvSpPr>
          <p:nvPr/>
        </p:nvSpPr>
        <p:spPr bwMode="auto">
          <a:xfrm>
            <a:off x="0" y="0"/>
            <a:ext cx="821533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err="1" smtClean="0">
                <a:ln>
                  <a:noFill/>
                </a:ln>
                <a:solidFill>
                  <a:srgbClr val="FF0066"/>
                </a:solidFill>
                <a:effectLst/>
                <a:latin typeface="Calibri" pitchFamily="34" charset="0"/>
                <a:ea typeface="Calibri" pitchFamily="34" charset="0"/>
                <a:cs typeface="Calibri" pitchFamily="34" charset="0"/>
              </a:rPr>
              <a:t>Vl</a:t>
            </a:r>
            <a:r>
              <a:rPr kumimoji="0" lang="uk-UA" sz="3200" b="1" i="0"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  </a:t>
            </a:r>
            <a:r>
              <a:rPr kumimoji="0" lang="uk-UA" sz="3200" b="1" i="1"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Підбиття підсумків.</a:t>
            </a:r>
            <a:endParaRPr kumimoji="0" lang="ru-RU" sz="32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Які нові поняття ви вивчили сьогодні на уроці?</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Яке практичне значення для вас становить одержані сьогодні знання?</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3200" b="1" i="0" u="none" strike="noStrike" cap="none" normalizeH="0" baseline="0" dirty="0" err="1" smtClean="0">
                <a:ln>
                  <a:noFill/>
                </a:ln>
                <a:solidFill>
                  <a:srgbClr val="FF0066"/>
                </a:solidFill>
                <a:effectLst/>
                <a:latin typeface="Calibri" pitchFamily="34" charset="0"/>
                <a:ea typeface="Calibri" pitchFamily="34" charset="0"/>
                <a:cs typeface="Calibri" pitchFamily="34" charset="0"/>
              </a:rPr>
              <a:t>Vll</a:t>
            </a:r>
            <a:r>
              <a:rPr kumimoji="0" lang="uk-UA" sz="3200" b="1" i="0"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  </a:t>
            </a:r>
            <a:r>
              <a:rPr kumimoji="0" lang="uk-UA" sz="3200" b="1" i="1"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Домашнє завдання.</a:t>
            </a:r>
            <a:endParaRPr kumimoji="0" lang="ru-RU" sz="32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Опрацювати §33, повторити §32.</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Здійснити таке перетворення:</a:t>
            </a: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8682" name="Rectangle 10"/>
          <p:cNvSpPr>
            <a:spLocks noChangeArrowheads="1"/>
          </p:cNvSpPr>
          <p:nvPr/>
        </p:nvSpPr>
        <p:spPr bwMode="auto">
          <a:xfrm>
            <a:off x="0" y="2571744"/>
            <a:ext cx="8143900"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Целюлоза         глюкоза       етиловий спирт</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20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Тринітрат целюлози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642918"/>
            <a:ext cx="8072462" cy="85869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МЕТА: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ru-RU" sz="2000" b="1" i="1" u="sng"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навчальна</a:t>
            </a:r>
            <a:r>
              <a:rPr kumimoji="0" lang="ru-RU"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ru-RU"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розширити знання учнів про органічні сполуки, їх будову і    </a:t>
            </a:r>
          </a:p>
          <a:p>
            <a:pPr marL="0" marR="0" lvl="0" indent="0" algn="just" defTabSz="914400" rtl="0" eaLnBrk="1" fontAlgn="base" latinLnBrk="0" hangingPunct="1">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властивості на прикладі природних полімерів – крохмалю й целюлози;   </a:t>
            </a:r>
          </a:p>
          <a:p>
            <a:pPr marL="0" marR="0" lvl="0" indent="0" algn="just" defTabSz="914400" rtl="0" eaLnBrk="1" fontAlgn="base" latinLnBrk="0" hangingPunct="1">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дати уявлення про полімерну будову молекул крохмалю й целюлози; </a:t>
            </a:r>
          </a:p>
          <a:p>
            <a:pPr marL="0" marR="0" lvl="0" indent="0" algn="just" defTabSz="914400" rtl="0" eaLnBrk="1" fontAlgn="base" latinLnBrk="0" hangingPunct="1">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ознайомити з реакцією поліконденсації та гідролізу, показати їх </a:t>
            </a:r>
          </a:p>
          <a:p>
            <a:pPr marL="0" marR="0" lvl="0" indent="0" algn="just" defTabSz="914400" rtl="0" eaLnBrk="1" fontAlgn="base" latinLnBrk="0" hangingPunct="1">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значення для життєдіяльності живих організмів і людини; розкрити </a:t>
            </a:r>
          </a:p>
          <a:p>
            <a:pPr marL="0" marR="0" lvl="0" indent="0" algn="just" defTabSz="914400" rtl="0" eaLnBrk="1" fontAlgn="base" latinLnBrk="0" hangingPunct="1">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зв'язок між властивостями, будовою та застосуванням крохмалю й </a:t>
            </a:r>
          </a:p>
          <a:p>
            <a:pPr marL="0" marR="0" lvl="0" indent="0" algn="just" defTabSz="914400" rtl="0" eaLnBrk="1" fontAlgn="base" latinLnBrk="0" hangingPunct="1">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целюлози;</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uk-UA" b="1" i="1" dirty="0">
                <a:latin typeface="Calibri" pitchFamily="34" charset="0"/>
                <a:ea typeface="Calibri" pitchFamily="34" charset="0"/>
                <a:cs typeface="Times New Roman" pitchFamily="18" charset="0"/>
              </a:rPr>
              <a:t> </a:t>
            </a:r>
            <a:r>
              <a:rPr lang="uk-UA" b="1" i="1" dirty="0" smtClean="0">
                <a:latin typeface="Calibri" pitchFamily="34" charset="0"/>
                <a:ea typeface="Calibri" pitchFamily="34" charset="0"/>
                <a:cs typeface="Times New Roman" pitchFamily="18" charset="0"/>
              </a:rPr>
              <a:t>            </a:t>
            </a:r>
            <a:r>
              <a:rPr kumimoji="0" lang="uk-UA" sz="2000"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розвиваюча:</a:t>
            </a:r>
            <a:r>
              <a:rPr kumimoji="0" lang="uk-UA"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розвивати логічне мислення, вміння аналізувати,    </a:t>
            </a:r>
          </a:p>
          <a:p>
            <a:pPr marL="0" marR="0" lvl="0" indent="0" algn="just" defTabSz="914400" rtl="0" eaLnBrk="0" fontAlgn="base" latinLnBrk="0" hangingPunct="0">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узагальнювати,  розширювати кругозір учнів.</a:t>
            </a:r>
            <a:endParaRPr kumimoji="0" lang="ru-RU" b="1" i="0" u="none" strike="noStrike" cap="none" normalizeH="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uk-UA" b="1" i="1" dirty="0">
                <a:latin typeface="Calibri" pitchFamily="34" charset="0"/>
                <a:ea typeface="Calibri" pitchFamily="34" charset="0"/>
                <a:cs typeface="Times New Roman" pitchFamily="18" charset="0"/>
              </a:rPr>
              <a:t> </a:t>
            </a:r>
            <a:r>
              <a:rPr lang="uk-UA" b="1" i="1" dirty="0" smtClean="0">
                <a:latin typeface="Calibri" pitchFamily="34" charset="0"/>
                <a:ea typeface="Calibri" pitchFamily="34" charset="0"/>
                <a:cs typeface="Times New Roman" pitchFamily="18" charset="0"/>
              </a:rPr>
              <a:t>           </a:t>
            </a:r>
            <a:r>
              <a:rPr kumimoji="0" lang="uk-UA" sz="2000"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виховна:</a:t>
            </a:r>
            <a:r>
              <a:rPr kumimoji="0" lang="uk-UA" b="1"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виховувати всебічно розвинену особистість, взаємоповагу в </a:t>
            </a:r>
          </a:p>
          <a:p>
            <a:pPr marL="0" marR="0" lvl="0" indent="0" algn="just" defTabSz="914400" rtl="0" eaLnBrk="0" fontAlgn="base" latinLnBrk="0" hangingPunct="0">
              <a:lnSpc>
                <a:spcPct val="100000"/>
              </a:lnSpc>
              <a:spcBef>
                <a:spcPct val="0"/>
              </a:spcBef>
              <a:spcAft>
                <a:spcPct val="0"/>
              </a:spcAft>
              <a:buClrTx/>
              <a:buSzTx/>
              <a:buFontTx/>
              <a:buNone/>
              <a:tabLst/>
            </a:pPr>
            <a:r>
              <a:rPr lang="uk-UA" b="1" dirty="0">
                <a:latin typeface="Calibri" pitchFamily="34" charset="0"/>
                <a:ea typeface="Calibri" pitchFamily="34" charset="0"/>
                <a:cs typeface="Times New Roman" pitchFamily="18" charset="0"/>
              </a:rPr>
              <a:t> </a:t>
            </a: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колективі однолітків і педагогів.</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Тип уроку: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урок вивчення нового матеріалу.</a:t>
            </a:r>
            <a:endParaRPr kumimoji="0" lang="ru-RU"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2000" b="1" dirty="0" smtClean="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uk-UA" sz="2000" b="1" dirty="0" smtClean="0">
                <a:latin typeface="Calibri" pitchFamily="34" charset="0"/>
                <a:ea typeface="Calibri" pitchFamily="34" charset="0"/>
                <a:cs typeface="Times New Roman" pitchFamily="18" charset="0"/>
              </a:rPr>
              <a:t>Форми роботи: </a:t>
            </a:r>
            <a:r>
              <a:rPr lang="uk-UA" b="1" dirty="0" smtClean="0">
                <a:latin typeface="Calibri" pitchFamily="34" charset="0"/>
                <a:ea typeface="Calibri" pitchFamily="34" charset="0"/>
                <a:cs typeface="Times New Roman" pitchFamily="18" charset="0"/>
              </a:rPr>
              <a:t>фронтальна робота, розповідь вчителя, евристична бесіда.</a:t>
            </a:r>
            <a:endPar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Обладнання до уроку: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мультимедійне обладнання, презентаційний  </a:t>
            </a:r>
          </a:p>
          <a:p>
            <a:pPr marL="0" marR="0" lvl="0" indent="0" algn="just" defTabSz="914400" rtl="0" eaLnBrk="0" fontAlgn="base" latinLnBrk="0" hangingPunct="0">
              <a:lnSpc>
                <a:spcPct val="100000"/>
              </a:lnSpc>
              <a:spcBef>
                <a:spcPct val="0"/>
              </a:spcBef>
              <a:spcAft>
                <a:spcPct val="0"/>
              </a:spcAft>
              <a:buClrTx/>
              <a:buSzTx/>
              <a:buFontTx/>
              <a:buNone/>
              <a:tabLst/>
            </a:pPr>
            <a:r>
              <a:rPr lang="uk-UA" b="1" dirty="0" smtClean="0">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проект.</a:t>
            </a: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57166"/>
            <a:ext cx="8358214" cy="6072230"/>
          </a:xfrm>
        </p:spPr>
        <p:txBody>
          <a:bodyPr>
            <a:normAutofit fontScale="90000"/>
          </a:bodyPr>
          <a:lstStyle/>
          <a:p>
            <a:r>
              <a:rPr lang="ru-RU" dirty="0" smtClean="0"/>
              <a:t>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r>
              <a:rPr lang="ru-RU" dirty="0" err="1" smtClean="0">
                <a:solidFill>
                  <a:schemeClr val="accent1">
                    <a:lumMod val="75000"/>
                  </a:schemeClr>
                </a:solidFill>
              </a:rPr>
              <a:t>х</a:t>
            </a:r>
            <a:r>
              <a:rPr lang="uk-UA" dirty="0" err="1" smtClean="0">
                <a:solidFill>
                  <a:schemeClr val="accent1">
                    <a:lumMod val="75000"/>
                  </a:schemeClr>
                </a:solidFill>
              </a:rPr>
              <a:t>ід</a:t>
            </a:r>
            <a:r>
              <a:rPr lang="uk-UA" dirty="0" smtClean="0">
                <a:solidFill>
                  <a:schemeClr val="accent1">
                    <a:lumMod val="75000"/>
                  </a:schemeClr>
                </a:solidFill>
              </a:rPr>
              <a:t> уроку</a:t>
            </a:r>
            <a:r>
              <a:rPr lang="uk-UA" dirty="0" smtClean="0"/>
              <a:t/>
            </a:r>
            <a:br>
              <a:rPr lang="uk-UA" dirty="0" smtClean="0"/>
            </a:br>
            <a:r>
              <a:rPr lang="uk-UA" dirty="0" smtClean="0"/>
              <a:t/>
            </a:r>
            <a:br>
              <a:rPr lang="uk-UA" dirty="0" smtClean="0"/>
            </a:br>
            <a:r>
              <a:rPr lang="uk-UA" sz="3200" dirty="0" smtClean="0">
                <a:solidFill>
                  <a:schemeClr val="accent4">
                    <a:lumMod val="75000"/>
                  </a:schemeClr>
                </a:solidFill>
              </a:rPr>
              <a:t>1. Актуалізація опорних знань.</a:t>
            </a:r>
            <a:br>
              <a:rPr lang="uk-UA" sz="3200" dirty="0" smtClean="0">
                <a:solidFill>
                  <a:schemeClr val="accent4">
                    <a:lumMod val="75000"/>
                  </a:schemeClr>
                </a:solidFill>
              </a:rPr>
            </a:br>
            <a:r>
              <a:rPr lang="uk-UA" sz="3200" dirty="0" smtClean="0">
                <a:solidFill>
                  <a:schemeClr val="accent4">
                    <a:lumMod val="75000"/>
                  </a:schemeClr>
                </a:solidFill>
              </a:rPr>
              <a:t>2. мотивація навчальної діяльності.</a:t>
            </a:r>
            <a:br>
              <a:rPr lang="uk-UA" sz="3200" dirty="0" smtClean="0">
                <a:solidFill>
                  <a:schemeClr val="accent4">
                    <a:lumMod val="75000"/>
                  </a:schemeClr>
                </a:solidFill>
              </a:rPr>
            </a:br>
            <a:r>
              <a:rPr lang="uk-UA" sz="3200" dirty="0" smtClean="0">
                <a:solidFill>
                  <a:schemeClr val="accent4">
                    <a:lumMod val="75000"/>
                  </a:schemeClr>
                </a:solidFill>
              </a:rPr>
              <a:t>3. засвоєння нового матеріалу.</a:t>
            </a:r>
            <a:br>
              <a:rPr lang="uk-UA" sz="3200" dirty="0" smtClean="0">
                <a:solidFill>
                  <a:schemeClr val="accent4">
                    <a:lumMod val="75000"/>
                  </a:schemeClr>
                </a:solidFill>
              </a:rPr>
            </a:br>
            <a:r>
              <a:rPr lang="uk-UA" sz="3200" dirty="0" smtClean="0">
                <a:solidFill>
                  <a:schemeClr val="accent4">
                    <a:lumMod val="75000"/>
                  </a:schemeClr>
                </a:solidFill>
              </a:rPr>
              <a:t>4. первинне застосування одержаних </a:t>
            </a:r>
            <a:br>
              <a:rPr lang="uk-UA" sz="3200" dirty="0" smtClean="0">
                <a:solidFill>
                  <a:schemeClr val="accent4">
                    <a:lumMod val="75000"/>
                  </a:schemeClr>
                </a:solidFill>
              </a:rPr>
            </a:br>
            <a:r>
              <a:rPr lang="uk-UA" sz="3200" dirty="0" smtClean="0">
                <a:solidFill>
                  <a:schemeClr val="accent4">
                    <a:lumMod val="75000"/>
                  </a:schemeClr>
                </a:solidFill>
              </a:rPr>
              <a:t>    знань.</a:t>
            </a:r>
            <a:br>
              <a:rPr lang="uk-UA" sz="3200" dirty="0" smtClean="0">
                <a:solidFill>
                  <a:schemeClr val="accent4">
                    <a:lumMod val="75000"/>
                  </a:schemeClr>
                </a:solidFill>
              </a:rPr>
            </a:br>
            <a:r>
              <a:rPr lang="uk-UA" sz="3200" dirty="0" smtClean="0">
                <a:solidFill>
                  <a:schemeClr val="accent4">
                    <a:lumMod val="75000"/>
                  </a:schemeClr>
                </a:solidFill>
              </a:rPr>
              <a:t>5.тренувальні вправи та розв'язування </a:t>
            </a:r>
            <a:br>
              <a:rPr lang="uk-UA" sz="3200" dirty="0" smtClean="0">
                <a:solidFill>
                  <a:schemeClr val="accent4">
                    <a:lumMod val="75000"/>
                  </a:schemeClr>
                </a:solidFill>
              </a:rPr>
            </a:br>
            <a:r>
              <a:rPr lang="uk-UA" sz="3200" dirty="0" smtClean="0">
                <a:solidFill>
                  <a:schemeClr val="accent4">
                    <a:lumMod val="75000"/>
                  </a:schemeClr>
                </a:solidFill>
              </a:rPr>
              <a:t>   задач.</a:t>
            </a:r>
            <a:br>
              <a:rPr lang="uk-UA" sz="3200" dirty="0" smtClean="0">
                <a:solidFill>
                  <a:schemeClr val="accent4">
                    <a:lumMod val="75000"/>
                  </a:schemeClr>
                </a:solidFill>
              </a:rPr>
            </a:br>
            <a:r>
              <a:rPr lang="uk-UA" sz="3200" dirty="0" smtClean="0">
                <a:solidFill>
                  <a:schemeClr val="accent4">
                    <a:lumMod val="75000"/>
                  </a:schemeClr>
                </a:solidFill>
              </a:rPr>
              <a:t>6. підбиття підсумків уроку.</a:t>
            </a:r>
            <a:br>
              <a:rPr lang="uk-UA" sz="3200" dirty="0" smtClean="0">
                <a:solidFill>
                  <a:schemeClr val="accent4">
                    <a:lumMod val="75000"/>
                  </a:schemeClr>
                </a:solidFill>
              </a:rPr>
            </a:br>
            <a:r>
              <a:rPr lang="uk-UA" sz="3200" dirty="0" smtClean="0">
                <a:solidFill>
                  <a:schemeClr val="accent4">
                    <a:lumMod val="75000"/>
                  </a:schemeClr>
                </a:solidFill>
              </a:rPr>
              <a:t>7. Домашнє завдання.</a:t>
            </a:r>
            <a:r>
              <a:rPr lang="uk-UA" sz="2800" dirty="0" smtClean="0"/>
              <a:t/>
            </a:r>
            <a:br>
              <a:rPr lang="uk-UA" sz="2800" dirty="0" smtClean="0"/>
            </a:br>
            <a:r>
              <a:rPr lang="uk-UA" sz="2800" dirty="0" smtClean="0"/>
              <a:t/>
            </a:r>
            <a:br>
              <a:rPr lang="uk-UA" sz="2800" dirty="0" smtClean="0"/>
            </a:br>
            <a:r>
              <a:rPr lang="uk-UA" sz="2800" dirty="0" smtClean="0"/>
              <a:t/>
            </a:r>
            <a:br>
              <a:rPr lang="uk-UA" sz="2800" dirty="0" smtClean="0"/>
            </a:br>
            <a:endParaRPr lang="ru-RU"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0" y="0"/>
            <a:ext cx="8143900" cy="80329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smtClean="0">
                <a:ln>
                  <a:noFill/>
                </a:ln>
                <a:solidFill>
                  <a:srgbClr val="FF0066"/>
                </a:solidFill>
                <a:effectLst/>
                <a:latin typeface="Calibri" pitchFamily="34" charset="0"/>
                <a:ea typeface="Calibri" pitchFamily="34" charset="0"/>
                <a:cs typeface="Calibri" pitchFamily="34" charset="0"/>
              </a:rPr>
              <a:t>l</a:t>
            </a:r>
            <a:r>
              <a:rPr kumimoji="0" lang="uk-UA" sz="2800" b="1" i="0"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  </a:t>
            </a:r>
            <a:r>
              <a:rPr kumimoji="0" lang="uk-UA" sz="2800" b="1" i="1"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Актуалізація опорних знань.</a:t>
            </a:r>
            <a:endParaRPr kumimoji="0" lang="ru-RU" sz="28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1. На які три класи поділяються вуглеводи?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2. Доведіть важливість реакції фотосинтезу для рослин.</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3. У чому полягає біологічна роль вуглеводів?</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4. Як глюкози одержати спирт, масляну кислоту?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5. Які вуглеводи належать до моносахаридів?</a:t>
            </a: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0" y="2571744"/>
            <a:ext cx="8143900" cy="5047536"/>
          </a:xfrm>
          <a:prstGeom prst="rect">
            <a:avLst/>
          </a:prstGeom>
        </p:spPr>
        <p:txBody>
          <a:bodyPr wrap="square">
            <a:spAutoFit/>
          </a:bodyPr>
          <a:lstStyle/>
          <a:p>
            <a:pPr marL="457200" lvl="0" indent="-457200" algn="ctr" eaLnBrk="0" fontAlgn="base" hangingPunct="0">
              <a:spcBef>
                <a:spcPct val="0"/>
              </a:spcBef>
              <a:spcAft>
                <a:spcPct val="0"/>
              </a:spcAft>
            </a:pPr>
            <a:r>
              <a:rPr lang="en-US" sz="2800" b="1" i="1" dirty="0" err="1" smtClean="0">
                <a:solidFill>
                  <a:srgbClr val="FF0066"/>
                </a:solidFill>
                <a:latin typeface="Calibri" pitchFamily="34" charset="0"/>
                <a:ea typeface="Calibri" pitchFamily="34" charset="0"/>
                <a:cs typeface="Times New Roman" pitchFamily="18" charset="0"/>
              </a:rPr>
              <a:t>ll</a:t>
            </a:r>
            <a:r>
              <a:rPr lang="ru-RU" sz="2800" b="1" i="1" dirty="0" smtClean="0">
                <a:solidFill>
                  <a:srgbClr val="FF0066"/>
                </a:solidFill>
                <a:latin typeface="Calibri" pitchFamily="34" charset="0"/>
                <a:ea typeface="Calibri" pitchFamily="34" charset="0"/>
                <a:cs typeface="Times New Roman" pitchFamily="18" charset="0"/>
              </a:rPr>
              <a:t>. </a:t>
            </a:r>
            <a:r>
              <a:rPr lang="uk-UA" sz="2800" b="1" i="1" dirty="0" smtClean="0">
                <a:solidFill>
                  <a:srgbClr val="FF0066"/>
                </a:solidFill>
                <a:latin typeface="Calibri" pitchFamily="34" charset="0"/>
                <a:ea typeface="Calibri" pitchFamily="34" charset="0"/>
                <a:cs typeface="Times New Roman" pitchFamily="18" charset="0"/>
              </a:rPr>
              <a:t>Мотивація навчальної діяльності.</a:t>
            </a:r>
          </a:p>
          <a:p>
            <a:pPr marL="457200" lvl="0" indent="-457200" eaLnBrk="0" fontAlgn="base" hangingPunct="0">
              <a:spcBef>
                <a:spcPct val="0"/>
              </a:spcBef>
              <a:spcAft>
                <a:spcPct val="0"/>
              </a:spcAft>
            </a:pPr>
            <a:endParaRPr lang="ru-RU" sz="2000" dirty="0" smtClean="0">
              <a:latin typeface="Arial" pitchFamily="34" charset="0"/>
              <a:cs typeface="Arial" pitchFamily="34" charset="0"/>
            </a:endParaRPr>
          </a:p>
          <a:p>
            <a:pPr lvl="0" eaLnBrk="0" fontAlgn="base" hangingPunct="0">
              <a:spcBef>
                <a:spcPct val="0"/>
              </a:spcBef>
              <a:spcAft>
                <a:spcPct val="0"/>
              </a:spcAft>
            </a:pPr>
            <a:r>
              <a:rPr lang="uk-UA" sz="2000" b="1" dirty="0" smtClean="0">
                <a:latin typeface="Calibri" pitchFamily="34" charset="0"/>
                <a:ea typeface="Calibri" pitchFamily="34" charset="0"/>
                <a:cs typeface="Calibri" pitchFamily="34" charset="0"/>
              </a:rPr>
              <a:t>Слова «крохмаль» і «целюлоза» відомі кожному</a:t>
            </a:r>
            <a:r>
              <a:rPr lang="uk-UA" sz="2000" b="1" dirty="0" smtClean="0">
                <a:latin typeface="Calibri" pitchFamily="34" charset="0"/>
                <a:ea typeface="Calibri" pitchFamily="34" charset="0"/>
                <a:cs typeface="Times New Roman" pitchFamily="18" charset="0"/>
              </a:rPr>
              <a:t>. Крохмаль – основний вуглевод нашої їжі, однак він безпосередньо не засвоюється організмом. Як і жири, крохмаль спочатку гідролізується. Цей процес починається вже під час пережовування їжі під дією ферменту, що є в слині. Потім гідроліз крохмалю продовжується в шлунку й кишечнику. Целюлоза, або клітковина, - ще більш поширений вуглевод, ніж крохмаль. З неї складаються в основному стінки рослинних клітин. Масова частка целюлози у деревині становить біля 60%, у ваті і фільтрувальному папері – 90%.</a:t>
            </a:r>
            <a:endParaRPr lang="ru-RU" sz="2000" dirty="0" smtClean="0">
              <a:latin typeface="Arial" pitchFamily="34" charset="0"/>
              <a:cs typeface="Arial" pitchFamily="34" charset="0"/>
            </a:endParaRPr>
          </a:p>
          <a:p>
            <a:pPr lvl="0" eaLnBrk="0" fontAlgn="base" hangingPunct="0">
              <a:spcBef>
                <a:spcPct val="0"/>
              </a:spcBef>
              <a:spcAft>
                <a:spcPct val="0"/>
              </a:spcAft>
            </a:pPr>
            <a:r>
              <a:rPr lang="uk-UA" sz="2000" b="1" dirty="0" smtClean="0">
                <a:latin typeface="Calibri" pitchFamily="34" charset="0"/>
                <a:ea typeface="Calibri" pitchFamily="34" charset="0"/>
                <a:cs typeface="Calibri" pitchFamily="34" charset="0"/>
              </a:rPr>
              <a:t>Сьогодні ми з вами розглянемо основні хімічні і фізичні властивості, добування та застосування крохмалю та целюлози</a:t>
            </a:r>
            <a:r>
              <a:rPr lang="uk-UA" sz="2000" b="1" dirty="0" smtClean="0">
                <a:latin typeface="Calibri" pitchFamily="34" charset="0"/>
                <a:ea typeface="Calibri" pitchFamily="34" charset="0"/>
                <a:cs typeface="Times New Roman" pitchFamily="18" charset="0"/>
              </a:rPr>
              <a:t>.</a:t>
            </a:r>
          </a:p>
          <a:p>
            <a:pPr lvl="0" eaLnBrk="0" fontAlgn="base" hangingPunct="0">
              <a:spcBef>
                <a:spcPct val="0"/>
              </a:spcBef>
              <a:spcAft>
                <a:spcPct val="0"/>
              </a:spcAft>
            </a:pPr>
            <a:endParaRPr lang="uk-UA" b="1"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endParaRPr lang="uk-UA" b="1" dirty="0" smtClean="0">
              <a:latin typeface="Calibri" pitchFamily="34" charset="0"/>
              <a:ea typeface="Calibri" pitchFamily="34" charset="0"/>
              <a:cs typeface="Times New Roman" pitchFamily="18" charset="0"/>
            </a:endParaRPr>
          </a:p>
          <a:p>
            <a:pPr lvl="0" eaLnBrk="0" fontAlgn="base" hangingPunct="0">
              <a:spcBef>
                <a:spcPct val="0"/>
              </a:spcBef>
              <a:spcAft>
                <a:spcPct val="0"/>
              </a:spcAft>
            </a:pPr>
            <a:endParaRPr lang="uk-UA" b="1" dirty="0" smtClean="0">
              <a:latin typeface="Calibri" pitchFamily="34" charset="0"/>
              <a:ea typeface="Calibri" pitchFamily="34" charset="0"/>
              <a:cs typeface="Times New Roman" pitchFamily="18" charset="0"/>
            </a:endParaRPr>
          </a:p>
        </p:txBody>
      </p:sp>
      <p:pic>
        <p:nvPicPr>
          <p:cNvPr id="4" name="Рисунок 3" descr="j0283740"/>
          <p:cNvPicPr/>
          <p:nvPr/>
        </p:nvPicPr>
        <p:blipFill>
          <a:blip r:embed="rId2"/>
          <a:srcRect/>
          <a:stretch>
            <a:fillRect/>
          </a:stretch>
        </p:blipFill>
        <p:spPr bwMode="auto">
          <a:xfrm>
            <a:off x="6500826" y="357166"/>
            <a:ext cx="1428760" cy="188119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8215338" cy="89562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3200" b="1" i="0" u="none" strike="noStrike" cap="none" normalizeH="0" baseline="0" dirty="0" err="1" smtClean="0">
                <a:ln>
                  <a:noFill/>
                </a:ln>
                <a:solidFill>
                  <a:srgbClr val="FF0066"/>
                </a:solidFill>
                <a:effectLst/>
                <a:latin typeface="Calibri" pitchFamily="34" charset="0"/>
                <a:ea typeface="Calibri" pitchFamily="34" charset="0"/>
                <a:cs typeface="Calibri" pitchFamily="34" charset="0"/>
              </a:rPr>
              <a:t>lll</a:t>
            </a:r>
            <a:r>
              <a:rPr kumimoji="0" lang="uk-UA" sz="3200" b="1" i="0"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  </a:t>
            </a:r>
            <a:r>
              <a:rPr kumimoji="0" lang="uk-UA" sz="3200" b="1" i="1" u="none" strike="noStrike" cap="none" normalizeH="0" baseline="0" dirty="0" smtClean="0">
                <a:ln>
                  <a:noFill/>
                </a:ln>
                <a:solidFill>
                  <a:srgbClr val="FF0066"/>
                </a:solidFill>
                <a:effectLst/>
                <a:latin typeface="Calibri" pitchFamily="34" charset="0"/>
                <a:ea typeface="Calibri" pitchFamily="34" charset="0"/>
                <a:cs typeface="Times New Roman" pitchFamily="18" charset="0"/>
              </a:rPr>
              <a:t>Вивчення нового матеріалу.</a:t>
            </a:r>
            <a:endParaRPr kumimoji="0" lang="ru-RU" sz="3200" b="0" i="0" u="none" strike="noStrike" cap="none" normalizeH="0" baseline="0" dirty="0" smtClean="0">
              <a:ln>
                <a:noFill/>
              </a:ln>
              <a:solidFill>
                <a:srgbClr val="FF0066"/>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ea typeface="Calibri" pitchFamily="34" charset="0"/>
              <a:cs typeface="Calibri"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uk-UA"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Крохмаль, його утворення в природі.</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uk-UA"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Фізичні та хімічні властивості крохмалю.</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uk-UA"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Застосування крохмалю, поширення в природі.</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uk-UA"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Целюлоза: склад молекули.</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uk-UA"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Фізичні та хімічні властивості.</a:t>
            </a:r>
            <a:endParaRPr kumimoji="0" lang="ru-RU" sz="28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r>
              <a:rPr kumimoji="0" lang="uk-UA"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Застосування целюлози.</a:t>
            </a:r>
          </a:p>
          <a:p>
            <a:pPr marL="514350" marR="0" lvl="0" indent="-514350" algn="l" defTabSz="914400" rtl="0" eaLnBrk="0" fontAlgn="base" latinLnBrk="0" hangingPunct="0">
              <a:lnSpc>
                <a:spcPct val="100000"/>
              </a:lnSpc>
              <a:spcBef>
                <a:spcPct val="0"/>
              </a:spcBef>
              <a:spcAft>
                <a:spcPct val="0"/>
              </a:spcAft>
              <a:buClrTx/>
              <a:buSzTx/>
              <a:buFont typeface="+mj-lt"/>
              <a:buAutoNum type="arabicPeriod"/>
              <a:tabLst/>
            </a:pPr>
            <a:endParaRPr lang="uk-UA" sz="28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0"/>
            <a:ext cx="9144000" cy="1643050"/>
          </a:xfrm>
          <a:ln>
            <a:noFill/>
          </a:ln>
        </p:spPr>
        <p:txBody>
          <a:bodyPr>
            <a:normAutofit/>
          </a:bodyPr>
          <a:lstStyle/>
          <a:p>
            <a:pPr algn="ctr"/>
            <a:r>
              <a:rPr lang="ru-RU" sz="7200" cap="none"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КРОХМАЛЬ</a:t>
            </a:r>
            <a:endParaRPr lang="ru-RU" sz="7200" cap="none"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3" name="Текст 2"/>
          <p:cNvSpPr>
            <a:spLocks noGrp="1"/>
          </p:cNvSpPr>
          <p:nvPr>
            <p:ph type="body" sz="half" idx="4294967295"/>
          </p:nvPr>
        </p:nvSpPr>
        <p:spPr>
          <a:xfrm>
            <a:off x="5072066" y="1785938"/>
            <a:ext cx="3214710" cy="4286250"/>
          </a:xfrm>
        </p:spPr>
        <p:txBody>
          <a:bodyPr>
            <a:normAutofit fontScale="85000" lnSpcReduction="10000"/>
          </a:bodyPr>
          <a:lstStyle/>
          <a:p>
            <a:pPr algn="ctr">
              <a:buNone/>
            </a:pPr>
            <a:r>
              <a:rPr lang="uk-UA" sz="4300" b="1" i="1" dirty="0" smtClean="0">
                <a:solidFill>
                  <a:srgbClr val="002060"/>
                </a:solidFill>
              </a:rPr>
              <a:t>(С</a:t>
            </a:r>
            <a:r>
              <a:rPr lang="uk-UA" sz="4300" b="1" i="1" baseline="-25000" dirty="0" smtClean="0">
                <a:solidFill>
                  <a:srgbClr val="002060"/>
                </a:solidFill>
              </a:rPr>
              <a:t>6</a:t>
            </a:r>
            <a:r>
              <a:rPr lang="uk-UA" sz="4300" b="1" i="1" dirty="0" smtClean="0">
                <a:solidFill>
                  <a:srgbClr val="002060"/>
                </a:solidFill>
              </a:rPr>
              <a:t>Н</a:t>
            </a:r>
            <a:r>
              <a:rPr lang="uk-UA" sz="4300" b="1" i="1" baseline="-25000" dirty="0" smtClean="0">
                <a:solidFill>
                  <a:srgbClr val="002060"/>
                </a:solidFill>
              </a:rPr>
              <a:t>10</a:t>
            </a:r>
            <a:r>
              <a:rPr lang="uk-UA" sz="4300" b="1" i="1" dirty="0" smtClean="0">
                <a:solidFill>
                  <a:srgbClr val="002060"/>
                </a:solidFill>
              </a:rPr>
              <a:t>О</a:t>
            </a:r>
            <a:r>
              <a:rPr lang="uk-UA" sz="4300" b="1" i="1" baseline="-25000" dirty="0" smtClean="0">
                <a:solidFill>
                  <a:srgbClr val="002060"/>
                </a:solidFill>
              </a:rPr>
              <a:t>5</a:t>
            </a:r>
            <a:r>
              <a:rPr lang="uk-UA" sz="4300" b="1" i="1" dirty="0" smtClean="0">
                <a:solidFill>
                  <a:srgbClr val="002060"/>
                </a:solidFill>
              </a:rPr>
              <a:t>)</a:t>
            </a:r>
            <a:r>
              <a:rPr lang="uk-UA" sz="4300" b="1" i="1" baseline="-25000" dirty="0" smtClean="0">
                <a:solidFill>
                  <a:srgbClr val="002060"/>
                </a:solidFill>
              </a:rPr>
              <a:t>n</a:t>
            </a:r>
            <a:endParaRPr lang="ru-RU" sz="4300" dirty="0" smtClean="0">
              <a:solidFill>
                <a:srgbClr val="002060"/>
              </a:solidFill>
            </a:endParaRPr>
          </a:p>
          <a:p>
            <a:endParaRPr lang="uk-UA" sz="2400" b="1" i="1" dirty="0" smtClean="0">
              <a:solidFill>
                <a:srgbClr val="002060"/>
              </a:solidFill>
            </a:endParaRPr>
          </a:p>
          <a:p>
            <a:endParaRPr lang="uk-UA" sz="2400" b="1" i="1" dirty="0" smtClean="0">
              <a:solidFill>
                <a:srgbClr val="002060"/>
              </a:solidFill>
            </a:endParaRPr>
          </a:p>
          <a:p>
            <a:pPr>
              <a:buNone/>
            </a:pPr>
            <a:r>
              <a:rPr lang="uk-UA" sz="2400" b="1" i="1" u="sng" dirty="0" smtClean="0">
                <a:solidFill>
                  <a:srgbClr val="002060"/>
                </a:solidFill>
              </a:rPr>
              <a:t>  Склад молекули: </a:t>
            </a:r>
            <a:r>
              <a:rPr lang="uk-UA" sz="2400" b="1" dirty="0" smtClean="0">
                <a:solidFill>
                  <a:srgbClr val="002060"/>
                </a:solidFill>
              </a:rPr>
              <a:t>складається переважно із залишків α-глюкози (кілька тисяч ланок), молекулярна маса – кілька мільйонів. Молекули бувають лінійні і розгалужені.</a:t>
            </a:r>
            <a:endParaRPr lang="ru-RU" sz="2400" dirty="0" smtClean="0">
              <a:solidFill>
                <a:srgbClr val="002060"/>
              </a:solidFill>
            </a:endParaRPr>
          </a:p>
          <a:p>
            <a:endParaRPr lang="ru-RU" dirty="0"/>
          </a:p>
        </p:txBody>
      </p:sp>
      <p:pic>
        <p:nvPicPr>
          <p:cNvPr id="1028" name="Picture 4"/>
          <p:cNvPicPr>
            <a:picLocks noChangeAspect="1" noChangeArrowheads="1"/>
          </p:cNvPicPr>
          <p:nvPr/>
        </p:nvPicPr>
        <p:blipFill>
          <a:blip r:embed="rId2"/>
          <a:srcRect/>
          <a:stretch>
            <a:fillRect/>
          </a:stretch>
        </p:blipFill>
        <p:spPr bwMode="auto">
          <a:xfrm>
            <a:off x="214282" y="2928934"/>
            <a:ext cx="5072066" cy="364331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AutoShape 7"/>
          <p:cNvSpPr>
            <a:spLocks noChangeShapeType="1"/>
          </p:cNvSpPr>
          <p:nvPr/>
        </p:nvSpPr>
        <p:spPr bwMode="auto">
          <a:xfrm>
            <a:off x="4286248" y="2928934"/>
            <a:ext cx="28575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054" name="AutoShape 6"/>
          <p:cNvSpPr>
            <a:spLocks noChangeShapeType="1"/>
          </p:cNvSpPr>
          <p:nvPr/>
        </p:nvSpPr>
        <p:spPr bwMode="auto">
          <a:xfrm>
            <a:off x="4000496" y="4214818"/>
            <a:ext cx="285750" cy="9525"/>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2056" name="Rectangle 8"/>
          <p:cNvSpPr>
            <a:spLocks noChangeArrowheads="1"/>
          </p:cNvSpPr>
          <p:nvPr/>
        </p:nvSpPr>
        <p:spPr bwMode="auto">
          <a:xfrm>
            <a:off x="0" y="428604"/>
            <a:ext cx="8215338"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Утворення крохмалю в природі (фотосинтез):</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результаті фотосинтетичної діяльності рослин при вбиранні енергії сонячного проміння. Спочатку з вуглекислого газу й води внаслідок ряду процесів утворюється глюкоза:</a:t>
            </a:r>
          </a:p>
          <a:p>
            <a:pPr marL="0" marR="0" lvl="0" indent="0" algn="l" defTabSz="914400" rtl="0" eaLnBrk="0" fontAlgn="base" latinLnBrk="0" hangingPunct="0">
              <a:lnSpc>
                <a:spcPct val="100000"/>
              </a:lnSpc>
              <a:spcBef>
                <a:spcPct val="0"/>
              </a:spcBef>
              <a:spcAft>
                <a:spcPct val="0"/>
              </a:spcAft>
              <a:buClrTx/>
              <a:buSzTx/>
              <a:buFontTx/>
              <a:buNone/>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7" name="Rectangle 9"/>
          <p:cNvSpPr>
            <a:spLocks noChangeArrowheads="1"/>
          </p:cNvSpPr>
          <p:nvPr/>
        </p:nvSpPr>
        <p:spPr bwMode="auto">
          <a:xfrm>
            <a:off x="0" y="2143116"/>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6 </a:t>
            </a:r>
            <a:r>
              <a:rPr kumimoji="0" lang="uk-UA"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СО</a:t>
            </a:r>
            <a:r>
              <a:rPr kumimoji="0" lang="uk-UA" sz="2000" b="1" i="0" u="none" strike="noStrike" cap="none" normalizeH="0" baseline="-30000" dirty="0" err="1"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+ 6 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            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+ 6 </a:t>
            </a:r>
            <a:r>
              <a:rPr kumimoji="0" lang="uk-UA"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СО</a:t>
            </a:r>
            <a:r>
              <a:rPr kumimoji="0" lang="uk-UA" sz="2000" b="1" i="0" u="none" strike="noStrike" cap="none" normalizeH="0" baseline="-30000" dirty="0" err="1" smtClean="0">
                <a:ln>
                  <a:noFill/>
                </a:ln>
                <a:solidFill>
                  <a:schemeClr val="tx1"/>
                </a:solidFill>
                <a:effectLst/>
                <a:latin typeface="Calibri" pitchFamily="34" charset="0"/>
                <a:ea typeface="Calibri" pitchFamily="34" charset="0"/>
                <a:cs typeface="Times New Roman" pitchFamily="18" charset="0"/>
              </a:rPr>
              <a:t>2</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2000" b="1" dirty="0" smtClean="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 глюкози синтезується крохмаль:</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20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58" name="Rectangle 10"/>
          <p:cNvSpPr>
            <a:spLocks noChangeArrowheads="1"/>
          </p:cNvSpPr>
          <p:nvPr/>
        </p:nvSpPr>
        <p:spPr bwMode="auto">
          <a:xfrm>
            <a:off x="0" y="371475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(С</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10</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5</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sz="2000"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a:t>
            </a: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p>
          <a:p>
            <a:pPr marL="0" marR="0" lvl="0" indent="0" algn="l" defTabSz="914400" rtl="0" eaLnBrk="1" fontAlgn="base" latinLnBrk="0" hangingPunct="1">
              <a:lnSpc>
                <a:spcPct val="100000"/>
              </a:lnSpc>
              <a:spcBef>
                <a:spcPct val="0"/>
              </a:spcBef>
              <a:spcAft>
                <a:spcPct val="0"/>
              </a:spcAft>
              <a:buClrTx/>
              <a:buSzTx/>
              <a:buFontTx/>
              <a:buNone/>
              <a:tabLst/>
            </a:pPr>
            <a:endParaRPr lang="uk-UA" sz="1400" b="1" dirty="0" smtClean="0">
              <a:latin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8" name="Rectangle 22"/>
          <p:cNvSpPr>
            <a:spLocks noChangeArrowheads="1"/>
          </p:cNvSpPr>
          <p:nvPr/>
        </p:nvSpPr>
        <p:spPr bwMode="auto">
          <a:xfrm>
            <a:off x="0" y="0"/>
            <a:ext cx="8143900" cy="16927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32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Хімічні властивості:</a:t>
            </a:r>
            <a:endParaRPr kumimoji="0" lang="ru-RU"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2400" b="1" dirty="0" smtClean="0">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uk-UA"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Гідроліз:</a:t>
            </a:r>
            <a:endParaRPr kumimoji="0" lang="uk-UA"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0" name="AutoShape 24"/>
          <p:cNvSpPr>
            <a:spLocks noChangeShapeType="1"/>
          </p:cNvSpPr>
          <p:nvPr/>
        </p:nvSpPr>
        <p:spPr bwMode="auto">
          <a:xfrm>
            <a:off x="1643042" y="2214554"/>
            <a:ext cx="590550"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81" name="AutoShape 25"/>
          <p:cNvSpPr>
            <a:spLocks noChangeShapeType="1"/>
          </p:cNvSpPr>
          <p:nvPr/>
        </p:nvSpPr>
        <p:spPr bwMode="auto">
          <a:xfrm>
            <a:off x="4714876" y="2143116"/>
            <a:ext cx="27622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82" name="AutoShape 26"/>
          <p:cNvSpPr>
            <a:spLocks noChangeShapeType="1"/>
          </p:cNvSpPr>
          <p:nvPr/>
        </p:nvSpPr>
        <p:spPr bwMode="auto">
          <a:xfrm>
            <a:off x="2143108" y="2857496"/>
            <a:ext cx="40957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79" name="AutoShape 23"/>
          <p:cNvSpPr>
            <a:spLocks noChangeShapeType="1"/>
          </p:cNvSpPr>
          <p:nvPr/>
        </p:nvSpPr>
        <p:spPr bwMode="auto">
          <a:xfrm>
            <a:off x="6143636" y="2143116"/>
            <a:ext cx="352425"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9483" name="Rectangle 2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9484" name="Rectangle 28"/>
          <p:cNvSpPr>
            <a:spLocks noChangeArrowheads="1"/>
          </p:cNvSpPr>
          <p:nvPr/>
        </p:nvSpPr>
        <p:spPr bwMode="auto">
          <a:xfrm>
            <a:off x="428596" y="2000240"/>
            <a:ext cx="6430928"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10</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5</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uk-UA"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n</a:t>
            </a:r>
            <a:r>
              <a:rPr kumimoji="0" lang="uk-UA"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                   розчинний крохмаль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10</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5</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uk-UA" b="1" i="0" u="none" strike="noStrike" cap="none" normalizeH="0" baseline="-30000" dirty="0" smtClean="0">
                <a:ln>
                  <a:noFill/>
                </a:ln>
                <a:solidFill>
                  <a:schemeClr val="tx1"/>
                </a:solidFill>
                <a:effectLst/>
                <a:latin typeface="Calibri" pitchFamily="34" charset="0"/>
                <a:ea typeface="Calibri" pitchFamily="34" charset="0"/>
                <a:cs typeface="Calibri" pitchFamily="34" charset="0"/>
              </a:rPr>
              <a:t>х </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декстрини</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latin typeface="Arial" pitchFamily="34" charset="0"/>
              <a:cs typeface="Arial" pitchFamily="34" charset="0"/>
            </a:endParaRPr>
          </a:p>
        </p:txBody>
      </p:sp>
      <p:sp>
        <p:nvSpPr>
          <p:cNvPr id="19485" name="Rectangle 29"/>
          <p:cNvSpPr>
            <a:spLocks noChangeArrowheads="1"/>
          </p:cNvSpPr>
          <p:nvPr/>
        </p:nvSpPr>
        <p:spPr bwMode="auto">
          <a:xfrm>
            <a:off x="785786" y="2714620"/>
            <a:ext cx="330250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/2С</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12</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22</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11</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uk-UA"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n</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С</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Н</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12</a:t>
            </a: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a:t>
            </a:r>
            <a:r>
              <a:rPr kumimoji="0" lang="uk-UA" b="1" i="0" u="none" strike="noStrike" cap="none" normalizeH="0" baseline="-30000" dirty="0" smtClean="0">
                <a:ln>
                  <a:noFill/>
                </a:ln>
                <a:solidFill>
                  <a:schemeClr val="tx1"/>
                </a:solidFill>
                <a:effectLst/>
                <a:latin typeface="Calibri" pitchFamily="34" charset="0"/>
                <a:ea typeface="Calibri" pitchFamily="34" charset="0"/>
                <a:cs typeface="Times New Roman" pitchFamily="18" charset="0"/>
              </a:rPr>
              <a:t>6</a:t>
            </a:r>
            <a:endParaRPr kumimoji="0" lang="ru-RU"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мальтоза                          глюкоза</a:t>
            </a:r>
            <a:endParaRPr kumimoji="0" lang="uk-UA" b="0" i="0" u="none" strike="noStrike" cap="none" normalizeH="0" baseline="0" dirty="0" smtClean="0">
              <a:ln>
                <a:noFill/>
              </a:ln>
              <a:solidFill>
                <a:schemeClr val="tx1"/>
              </a:solidFill>
              <a:effectLst/>
              <a:latin typeface="Arial" pitchFamily="34" charset="0"/>
              <a:cs typeface="Arial" pitchFamily="34" charset="0"/>
            </a:endParaRPr>
          </a:p>
        </p:txBody>
      </p:sp>
      <p:sp>
        <p:nvSpPr>
          <p:cNvPr id="19486" name="Rectangle 30"/>
          <p:cNvSpPr>
            <a:spLocks noChangeArrowheads="1"/>
          </p:cNvSpPr>
          <p:nvPr/>
        </p:nvSpPr>
        <p:spPr bwMode="auto">
          <a:xfrm>
            <a:off x="0" y="3857628"/>
            <a:ext cx="9144000" cy="10464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2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Взаємодія з йодом (якісна реакція):</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При дії йоду на крохмаль утворюється речовина синього кольору.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8072462" cy="94487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rgbClr val="00B0F0"/>
                </a:solidFill>
                <a:effectLst/>
                <a:latin typeface="Calibri" pitchFamily="34" charset="0"/>
                <a:ea typeface="Calibri" pitchFamily="34" charset="0"/>
                <a:cs typeface="Times New Roman" pitchFamily="18" charset="0"/>
              </a:rPr>
              <a:t>Крохмаль</a:t>
            </a:r>
            <a:r>
              <a:rPr kumimoji="0" lang="uk-UA"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поширений в природі. Для різних рослин – він запасний поживний матеріал і міститься у вигляді крохмальних зерен. Масова частка його у бульбах картоплі становить </a:t>
            </a:r>
            <a:r>
              <a:rPr kumimoji="0" lang="uk-UA"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uk-UA"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20%, в зернах пшениці й кукурудзи – 70%, рису </a:t>
            </a:r>
            <a:r>
              <a:rPr kumimoji="0" lang="uk-UA" sz="16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a:t>
            </a:r>
            <a:r>
              <a:rPr kumimoji="0" lang="uk-UA"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80%.</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600" b="1" i="0" u="none" strike="noStrike" cap="none" normalizeH="0" baseline="0" dirty="0" smtClean="0">
                <a:ln>
                  <a:noFill/>
                </a:ln>
                <a:solidFill>
                  <a:srgbClr val="00B0F0"/>
                </a:solidFill>
                <a:effectLst/>
                <a:latin typeface="Calibri" pitchFamily="34" charset="0"/>
                <a:ea typeface="Calibri" pitchFamily="34" charset="0"/>
                <a:cs typeface="Times New Roman" pitchFamily="18" charset="0"/>
              </a:rPr>
              <a:t>Крохмаль</a:t>
            </a:r>
            <a:r>
              <a:rPr kumimoji="0" lang="uk-UA"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білий порошок, що не розчиняється у холодній воді; у гарячій воді він набрякає, утворюючи клейстер.</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uk-UA" sz="20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uk-UA" sz="2000" b="1" i="1" dirty="0" smtClean="0">
              <a:latin typeface="Calibri" pitchFamily="34"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2800" b="1" i="1" u="none" strike="noStrike" cap="none" normalizeH="0" baseline="0" dirty="0" smtClean="0">
                <a:ln>
                  <a:noFill/>
                </a:ln>
                <a:solidFill>
                  <a:srgbClr val="FF0000"/>
                </a:solidFill>
                <a:effectLst/>
                <a:latin typeface="Calibri" pitchFamily="34" charset="0"/>
                <a:ea typeface="Calibri" pitchFamily="34" charset="0"/>
                <a:cs typeface="Times New Roman" pitchFamily="18" charset="0"/>
              </a:rPr>
              <a:t>Застосування крохмалю:</a:t>
            </a:r>
            <a:endParaRPr kumimoji="0" lang="ru-RU"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Основний вуглевод продуктів харчування людини – хліба, крупів, картоплі.</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З крохмалю, який є в картоплі і зернових злаків, добувають етиловий спирт.</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Використовують як засіб для клеєння, обробки тканин, крохмалення білизни.</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ü"/>
              <a:tabLst/>
            </a:pPr>
            <a:r>
              <a:rPr kumimoji="0" lang="uk-UA"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В медицині на основі крохмалю виготовляють мазі, присипки.</a:t>
            </a: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uk-UA" sz="1400" b="1" i="0" u="none" strike="noStrike" cap="none" normalizeH="0" baseline="0" dirty="0" smtClean="0">
              <a:ln>
                <a:noFill/>
              </a:ln>
              <a:solidFill>
                <a:schemeClr val="tx1"/>
              </a:solidFill>
              <a:effectLst/>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lang="uk-UA" sz="1400" b="1" dirty="0" smtClean="0">
              <a:latin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Рисунок 2"/>
          <p:cNvPicPr/>
          <p:nvPr/>
        </p:nvPicPr>
        <p:blipFill>
          <a:blip r:embed="rId2"/>
          <a:srcRect/>
          <a:stretch>
            <a:fillRect/>
          </a:stretch>
        </p:blipFill>
        <p:spPr bwMode="auto">
          <a:xfrm>
            <a:off x="6143636" y="1071546"/>
            <a:ext cx="1714512" cy="1274763"/>
          </a:xfrm>
          <a:prstGeom prst="rect">
            <a:avLst/>
          </a:prstGeom>
          <a:noFill/>
          <a:ln w="9525">
            <a:noFill/>
            <a:miter lim="800000"/>
            <a:headEnd/>
            <a:tailEnd/>
          </a:ln>
          <a:effectLst/>
        </p:spPr>
      </p:pic>
      <p:pic>
        <p:nvPicPr>
          <p:cNvPr id="4" name="Рисунок 3" descr="j0177956[1]"/>
          <p:cNvPicPr/>
          <p:nvPr/>
        </p:nvPicPr>
        <p:blipFill>
          <a:blip r:embed="rId3"/>
          <a:srcRect/>
          <a:stretch>
            <a:fillRect/>
          </a:stretch>
        </p:blipFill>
        <p:spPr bwMode="auto">
          <a:xfrm>
            <a:off x="928662" y="4643446"/>
            <a:ext cx="3857652" cy="2214554"/>
          </a:xfrm>
          <a:prstGeom prst="rect">
            <a:avLst/>
          </a:prstGeom>
          <a:noFill/>
          <a:ln w="9525">
            <a:noFill/>
            <a:miter lim="800000"/>
            <a:headEnd/>
            <a:tailEnd/>
          </a:ln>
        </p:spPr>
      </p:pic>
      <p:pic>
        <p:nvPicPr>
          <p:cNvPr id="5" name="Рисунок 4"/>
          <p:cNvPicPr/>
          <p:nvPr/>
        </p:nvPicPr>
        <p:blipFill>
          <a:blip r:embed="rId4"/>
          <a:srcRect/>
          <a:stretch>
            <a:fillRect/>
          </a:stretch>
        </p:blipFill>
        <p:spPr bwMode="auto">
          <a:xfrm>
            <a:off x="5929322" y="4643446"/>
            <a:ext cx="2071702" cy="2000264"/>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346</TotalTime>
  <Words>993</Words>
  <Application>Microsoft Office PowerPoint</Application>
  <PresentationFormat>Экран (4:3)</PresentationFormat>
  <Paragraphs>262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Изящная</vt:lpstr>
      <vt:lpstr>Крохмаль і целюлоза. Полімерна будова, властивості,  застосування. (9 клас)</vt:lpstr>
      <vt:lpstr>Слайд 2</vt:lpstr>
      <vt:lpstr>                                              хід уроку  1. Актуалізація опорних знань. 2. мотивація навчальної діяльності. 3. засвоєння нового матеріалу. 4. первинне застосування одержаних      знань. 5.тренувальні вправи та розв'язування     задач. 6. підбиття підсумків уроку. 7. Домашнє завдання.   </vt:lpstr>
      <vt:lpstr>Слайд 4</vt:lpstr>
      <vt:lpstr>Слайд 5</vt:lpstr>
      <vt:lpstr>КРОХМАЛЬ</vt:lpstr>
      <vt:lpstr>Слайд 7</vt:lpstr>
      <vt:lpstr>Слайд 8</vt:lpstr>
      <vt:lpstr>Слайд 9</vt:lpstr>
      <vt:lpstr>ЦЕЛЮЛОЗА</vt:lpstr>
      <vt:lpstr>Слайд 11</vt:lpstr>
      <vt:lpstr>Слайд 12</vt:lpstr>
      <vt:lpstr>Слайд 13</vt:lpstr>
      <vt:lpstr>Слайд 14</vt:lpstr>
      <vt:lpstr>Слайд 15</vt:lpstr>
    </vt:vector>
  </TitlesOfParts>
  <Company>Retired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Крохмаль і целюлоза. Полімерна будова, властивості, застосування.</dc:title>
  <dc:creator>RWT</dc:creator>
  <cp:lastModifiedBy>RWT</cp:lastModifiedBy>
  <cp:revision>42</cp:revision>
  <dcterms:created xsi:type="dcterms:W3CDTF">2010-09-03T06:47:51Z</dcterms:created>
  <dcterms:modified xsi:type="dcterms:W3CDTF">2010-10-21T18:07:24Z</dcterms:modified>
</cp:coreProperties>
</file>